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7" r:id="rId6"/>
    <p:sldId id="266" r:id="rId7"/>
    <p:sldId id="268" r:id="rId8"/>
    <p:sldId id="269" r:id="rId9"/>
    <p:sldId id="264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6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600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4194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015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420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4367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467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9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9669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4087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82653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545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691E77-37F9-4FD8-9747-D55A5F709DE2}" type="datetimeFigureOut">
              <a:rPr lang="es-MX" smtClean="0"/>
              <a:t>12/11/2021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05CB513-FF74-4AA6-AC62-FE0CB81BEB6B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39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97EE2A54-8E2E-4D57-9ED4-E7003C2DB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" r="58231" b="14201"/>
          <a:stretch/>
        </p:blipFill>
        <p:spPr>
          <a:xfrm>
            <a:off x="3679666" y="643467"/>
            <a:ext cx="483266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5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B431FF7D-0930-431C-8F10-D84C828E5448}"/>
              </a:ext>
            </a:extLst>
          </p:cNvPr>
          <p:cNvSpPr/>
          <p:nvPr/>
        </p:nvSpPr>
        <p:spPr>
          <a:xfrm>
            <a:off x="460504" y="64401"/>
            <a:ext cx="4333428" cy="6147456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bg1"/>
              </a:solidFill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F494FB6-449F-4DEE-B94A-4FE535481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582" y="73936"/>
            <a:ext cx="5157787" cy="823912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ESTRATEGIA DE PRECIOS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AC48052-47CD-4D69-B624-6AB3A5668959}"/>
              </a:ext>
            </a:extLst>
          </p:cNvPr>
          <p:cNvSpPr/>
          <p:nvPr/>
        </p:nvSpPr>
        <p:spPr>
          <a:xfrm>
            <a:off x="4793932" y="726332"/>
            <a:ext cx="6561457" cy="5493287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26A453A-CC75-4C9D-8507-1E8333034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1" y="1080292"/>
            <a:ext cx="3445565" cy="3684588"/>
          </a:xfrm>
        </p:spPr>
        <p:txBody>
          <a:bodyPr>
            <a:noAutofit/>
          </a:bodyPr>
          <a:lstStyle/>
          <a:p>
            <a:pPr algn="just"/>
            <a:endParaRPr lang="es-MX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 definir el precio que tendrá el producto se sacara el total de los costos de producción , el transporte del producto y posteriormente se agregara el margen de utilidad que es necesario y justo.  </a:t>
            </a:r>
          </a:p>
          <a:p>
            <a:pPr algn="just"/>
            <a:endParaRPr lang="es-MX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6EBD0500-9E9F-40AF-99FB-CDBA92237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6334" y="-171648"/>
            <a:ext cx="5183188" cy="823912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ESTRATEGIAS FINANCIERAS 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E4CE4561-E7B9-47AD-B4DE-1A5F0BFA5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53965" y="911732"/>
            <a:ext cx="5526157" cy="5294004"/>
          </a:xfrm>
        </p:spPr>
        <p:txBody>
          <a:bodyPr>
            <a:normAutofit lnSpcReduction="10000"/>
          </a:bodyPr>
          <a:lstStyle/>
          <a:p>
            <a:pPr algn="just"/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cantidad con la que se iniciara el negocio será de $350,000.00 de los cuales:</a:t>
            </a:r>
          </a:p>
          <a:p>
            <a:pPr algn="just"/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solicito un préstamo por $200,000.00 a nacional financiera realizando pagos trimestrales durante 5 años a una tasa de interés del 10%. </a:t>
            </a:r>
          </a:p>
          <a:p>
            <a:pPr lvl="1" algn="just"/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s-MX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 costo financiero de tu crédito es de </a:t>
            </a:r>
            <a:r>
              <a:rPr lang="es-MX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$56,588.51 </a:t>
            </a:r>
            <a:r>
              <a:rPr lang="es-MX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/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s-MX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los tres socios la aportación será la siguiente.		Ponderación 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$70,000.00		20%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$50,000.00		14%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$ 30,000.00		09%</a:t>
            </a:r>
          </a:p>
          <a:p>
            <a:pPr marL="457200" lvl="1" indent="0" algn="just">
              <a:buNone/>
            </a:pP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72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7C5D172-3237-4365-9C98-FB24968213B8}"/>
              </a:ext>
            </a:extLst>
          </p:cNvPr>
          <p:cNvSpPr/>
          <p:nvPr/>
        </p:nvSpPr>
        <p:spPr>
          <a:xfrm>
            <a:off x="1168746" y="528224"/>
            <a:ext cx="3591340" cy="115293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C2C85985-CF98-430A-B734-4DD060D1D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1192" y="872756"/>
            <a:ext cx="5157787" cy="823912"/>
          </a:xfrm>
        </p:spPr>
        <p:txBody>
          <a:bodyPr>
            <a:normAutofit/>
          </a:bodyPr>
          <a:lstStyle/>
          <a:p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MISIÓN</a:t>
            </a:r>
          </a:p>
          <a:p>
            <a:endParaRPr lang="es-MX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530BDAA7-A0D1-4338-BD57-E7A3A4068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46048"/>
            <a:ext cx="4580351" cy="3684588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Somos una empresa dedicada a la elaboración de productos de panadería, repostería y pastelería comprometidos con nuestros clientes en brindarles productos de gran calidad y crear un ambiente cálido y acogedor para que nuestros clientes puedan comprar sus productos horneados, brindar un servicio amable y oportuno. </a:t>
            </a:r>
            <a:endParaRPr lang="es-MX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MX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C499CB80-5976-44A2-A86F-6AD415CBA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09182" y="2505075"/>
            <a:ext cx="4146205" cy="3684588"/>
          </a:xfrm>
        </p:spPr>
        <p:txBody>
          <a:bodyPr/>
          <a:lstStyle/>
          <a:p>
            <a:r>
              <a:rPr lang="es-MX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Nuestro propósito para 2024 es ser la mejor panadería de la región ofreciendo productos de calidad para nuestros clientes. Siendo la panadería que cuida la excelencia, honestidad y responsabilidad, junto con nuestros trabajadores eficaces de sacar la empresa adelante.</a:t>
            </a:r>
          </a:p>
          <a:p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EDEDC97-699B-424B-9FBE-97FA1F8C54F5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3E212E7F-6CD9-4638-8F31-448B97AA9C19}"/>
              </a:ext>
            </a:extLst>
          </p:cNvPr>
          <p:cNvSpPr/>
          <p:nvPr/>
        </p:nvSpPr>
        <p:spPr>
          <a:xfrm>
            <a:off x="7209182" y="389052"/>
            <a:ext cx="3591340" cy="115293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VISIÓN</a:t>
            </a:r>
          </a:p>
        </p:txBody>
      </p:sp>
    </p:spTree>
    <p:extLst>
      <p:ext uri="{BB962C8B-B14F-4D97-AF65-F5344CB8AC3E}">
        <p14:creationId xmlns:p14="http://schemas.microsoft.com/office/powerpoint/2010/main" val="82184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717F4E4-1D39-42CB-ABEC-DFFDD47A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665" y="898456"/>
            <a:ext cx="3418508" cy="661917"/>
          </a:xfrm>
        </p:spPr>
        <p:txBody>
          <a:bodyPr>
            <a:normAutofit fontScale="90000"/>
          </a:bodyPr>
          <a:lstStyle/>
          <a:p>
            <a:br>
              <a:rPr lang="es-MX" dirty="0"/>
            </a:br>
            <a:endParaRPr lang="es-MX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ED04B234-D17E-48A7-9347-19A8BB659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263" y="1410725"/>
            <a:ext cx="6051137" cy="1246531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r>
              <a:rPr lang="es-MX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Garantía de calidad en todos nuestros productos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Responsabilidad</a:t>
            </a:r>
          </a:p>
          <a:p>
            <a:endParaRPr lang="es-MX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05D811-55AF-4691-997D-044B38EA5E9F}"/>
              </a:ext>
            </a:extLst>
          </p:cNvPr>
          <p:cNvSpPr txBox="1"/>
          <p:nvPr/>
        </p:nvSpPr>
        <p:spPr>
          <a:xfrm>
            <a:off x="5884567" y="4441255"/>
            <a:ext cx="6096000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s-MX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s-MX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Encontramos que había un segmento de mercado que las panaderías comunes no estaban atendiendo que es el de satisfacer pequeños negocios para que este permita llegar a mas hogares, esto ha aumentado el nivel de producción y de entrega. </a:t>
            </a:r>
            <a:r>
              <a:rPr lang="es-MX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655780C-2231-4025-92AE-9FE0767A02C5}"/>
              </a:ext>
            </a:extLst>
          </p:cNvPr>
          <p:cNvSpPr/>
          <p:nvPr/>
        </p:nvSpPr>
        <p:spPr>
          <a:xfrm>
            <a:off x="371059" y="205666"/>
            <a:ext cx="3591340" cy="115293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VALORES</a:t>
            </a:r>
            <a:r>
              <a:rPr lang="es-MX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24DA6E4-FA42-48FE-A9C3-303BC431D3B9}"/>
              </a:ext>
            </a:extLst>
          </p:cNvPr>
          <p:cNvSpPr/>
          <p:nvPr/>
        </p:nvSpPr>
        <p:spPr>
          <a:xfrm>
            <a:off x="4513856" y="2868877"/>
            <a:ext cx="6230041" cy="115293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VENTAJA COMPETITIVA</a:t>
            </a:r>
            <a:endParaRPr lang="es-MX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065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C1F2104A-A66F-4BF0-8562-E58F8C637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9175" y="1825625"/>
            <a:ext cx="11016634" cy="4944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1208E3A6-B115-440E-8258-9529B0F64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813966"/>
              </p:ext>
            </p:extLst>
          </p:nvPr>
        </p:nvGraphicFramePr>
        <p:xfrm>
          <a:off x="3039804" y="278065"/>
          <a:ext cx="9149148" cy="6301869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4574574">
                  <a:extLst>
                    <a:ext uri="{9D8B030D-6E8A-4147-A177-3AD203B41FA5}">
                      <a16:colId xmlns:a16="http://schemas.microsoft.com/office/drawing/2014/main" val="2547824986"/>
                    </a:ext>
                  </a:extLst>
                </a:gridCol>
                <a:gridCol w="4574574">
                  <a:extLst>
                    <a:ext uri="{9D8B030D-6E8A-4147-A177-3AD203B41FA5}">
                      <a16:colId xmlns:a16="http://schemas.microsoft.com/office/drawing/2014/main" val="2164028166"/>
                    </a:ext>
                  </a:extLst>
                </a:gridCol>
              </a:tblGrid>
              <a:tr h="3885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600" b="1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Fortalezas </a:t>
                      </a:r>
                      <a:endParaRPr lang="es-MX" sz="1600" b="1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MX" sz="1600" b="1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Oportunidades </a:t>
                      </a:r>
                      <a:endParaRPr lang="es-MX" sz="1600" b="1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976892"/>
                  </a:ext>
                </a:extLst>
              </a:tr>
              <a:tr h="2064160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Marca ya conocida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locales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Ubicación estratégica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Precio accesible para los diferentes mercados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Producto rentable y constante. 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Higiene y calidad. </a:t>
                      </a:r>
                      <a:endParaRPr lang="es-MX" sz="1600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Ofertas de restaurantes, para proveerles el producto como postres.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Apertura de otra panadería. 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Elaboración de pan para personas diabéticas.</a:t>
                      </a:r>
                      <a:endParaRPr lang="es-MX" sz="1600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39890"/>
                  </a:ext>
                </a:extLst>
              </a:tr>
              <a:tr h="38681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MX" sz="1600" b="1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Debilidades</a:t>
                      </a:r>
                      <a:endParaRPr lang="es-MX" sz="1600" b="1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MX" sz="1600" b="1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Amenazas</a:t>
                      </a:r>
                      <a:endParaRPr lang="es-MX" sz="1600" b="1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493960"/>
                  </a:ext>
                </a:extLst>
              </a:tr>
              <a:tr h="1610823"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Poco personal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Personal poco comprometido con sus responsabilidades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Horario de trabajo largo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Trabajo pesado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Alto índice de rotación de personal</a:t>
                      </a:r>
                      <a:endParaRPr lang="es-MX" sz="1600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Productos sustitutos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Economía inestable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Aumento constante de costos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s-MX" sz="1600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Reducción del consumo de este producto en los hogares que tienen una alimentación diferente que día con día aumenta este porcentaje de la población. </a:t>
                      </a:r>
                      <a:endParaRPr lang="es-MX" sz="1600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21" marR="53310" marT="16320" marB="12240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946350"/>
                  </a:ext>
                </a:extLst>
              </a:tr>
            </a:tbl>
          </a:graphicData>
        </a:graphic>
      </p:graphicFrame>
      <p:sp>
        <p:nvSpPr>
          <p:cNvPr id="3" name="Rectángulo 2">
            <a:extLst>
              <a:ext uri="{FF2B5EF4-FFF2-40B4-BE49-F238E27FC236}">
                <a16:creationId xmlns:a16="http://schemas.microsoft.com/office/drawing/2014/main" id="{0FA58A62-7681-4A1C-A38B-004D141E69BF}"/>
              </a:ext>
            </a:extLst>
          </p:cNvPr>
          <p:cNvSpPr/>
          <p:nvPr/>
        </p:nvSpPr>
        <p:spPr>
          <a:xfrm>
            <a:off x="517102" y="2967334"/>
            <a:ext cx="18964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FODA</a:t>
            </a:r>
          </a:p>
        </p:txBody>
      </p:sp>
    </p:spTree>
    <p:extLst>
      <p:ext uri="{BB962C8B-B14F-4D97-AF65-F5344CB8AC3E}">
        <p14:creationId xmlns:p14="http://schemas.microsoft.com/office/powerpoint/2010/main" val="235023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0F6999D-2186-4EA6-8FAA-0188B9ACF9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F229F2F0-2DF7-4A85-AB7A-8DDE3FC79E36}"/>
              </a:ext>
            </a:extLst>
          </p:cNvPr>
          <p:cNvSpPr/>
          <p:nvPr/>
        </p:nvSpPr>
        <p:spPr>
          <a:xfrm>
            <a:off x="9805686" y="2505670"/>
            <a:ext cx="168898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6000" b="1" cap="none" spc="0" dirty="0">
                <a:ln/>
                <a:solidFill>
                  <a:schemeClr val="accent4"/>
                </a:solidFill>
                <a:effectLst/>
              </a:rPr>
              <a:t>PAN </a:t>
            </a:r>
          </a:p>
        </p:txBody>
      </p:sp>
    </p:spTree>
    <p:extLst>
      <p:ext uri="{BB962C8B-B14F-4D97-AF65-F5344CB8AC3E}">
        <p14:creationId xmlns:p14="http://schemas.microsoft.com/office/powerpoint/2010/main" val="37104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D13E84B-26BA-4146-A694-87F98DFBD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16" r="1" b="1"/>
          <a:stretch/>
        </p:blipFill>
        <p:spPr>
          <a:xfrm>
            <a:off x="0" y="10"/>
            <a:ext cx="10655455" cy="6857990"/>
          </a:xfrm>
          <a:custGeom>
            <a:avLst/>
            <a:gdLst/>
            <a:ahLst/>
            <a:cxnLst/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216A517-4BCE-4D37-81B7-732AB6A7471C}"/>
              </a:ext>
            </a:extLst>
          </p:cNvPr>
          <p:cNvSpPr txBox="1"/>
          <p:nvPr/>
        </p:nvSpPr>
        <p:spPr>
          <a:xfrm>
            <a:off x="2080591" y="1245704"/>
            <a:ext cx="8481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057F3F4-2A42-447B-9EE4-18C5F52C5DC7}"/>
              </a:ext>
            </a:extLst>
          </p:cNvPr>
          <p:cNvSpPr/>
          <p:nvPr/>
        </p:nvSpPr>
        <p:spPr>
          <a:xfrm>
            <a:off x="8176591" y="3774853"/>
            <a:ext cx="57551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5400" b="1" cap="none" spc="0" dirty="0">
                <a:ln/>
                <a:solidFill>
                  <a:schemeClr val="bg1"/>
                </a:solidFill>
                <a:effectLst/>
              </a:rPr>
              <a:t>TARTAS</a:t>
            </a:r>
          </a:p>
        </p:txBody>
      </p:sp>
    </p:spTree>
    <p:extLst>
      <p:ext uri="{BB962C8B-B14F-4D97-AF65-F5344CB8AC3E}">
        <p14:creationId xmlns:p14="http://schemas.microsoft.com/office/powerpoint/2010/main" val="3904674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7CE095F-F273-42C2-B2C7-E27880A11B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11" r="2275" b="-1"/>
          <a:stretch/>
        </p:blipFill>
        <p:spPr>
          <a:xfrm>
            <a:off x="3267172" y="1674027"/>
            <a:ext cx="5657655" cy="4185196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F9B4632-8DB0-4938-AC92-A8377C5B1510}"/>
              </a:ext>
            </a:extLst>
          </p:cNvPr>
          <p:cNvSpPr/>
          <p:nvPr/>
        </p:nvSpPr>
        <p:spPr>
          <a:xfrm>
            <a:off x="4821509" y="375349"/>
            <a:ext cx="30027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5400" b="1" cap="none" spc="0" dirty="0">
                <a:ln/>
                <a:solidFill>
                  <a:schemeClr val="bg1"/>
                </a:solidFill>
                <a:effectLst/>
              </a:rPr>
              <a:t>MUFFINS </a:t>
            </a:r>
          </a:p>
        </p:txBody>
      </p:sp>
    </p:spTree>
    <p:extLst>
      <p:ext uri="{BB962C8B-B14F-4D97-AF65-F5344CB8AC3E}">
        <p14:creationId xmlns:p14="http://schemas.microsoft.com/office/powerpoint/2010/main" val="21680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DB02DCE-6A94-4954-85D6-77342453F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2" r="11084" b="-1"/>
          <a:stretch/>
        </p:blipFill>
        <p:spPr>
          <a:xfrm>
            <a:off x="-2192" y="10"/>
            <a:ext cx="8436340" cy="6857990"/>
          </a:xfrm>
          <a:custGeom>
            <a:avLst/>
            <a:gdLst/>
            <a:ahLst/>
            <a:cxnLst/>
            <a:rect l="l" t="t" r="r" b="b"/>
            <a:pathLst>
              <a:path w="8436340" h="6858000">
                <a:moveTo>
                  <a:pt x="6950358" y="3911316"/>
                </a:moveTo>
                <a:lnTo>
                  <a:pt x="6950358" y="3925503"/>
                </a:lnTo>
                <a:lnTo>
                  <a:pt x="6948404" y="3918409"/>
                </a:lnTo>
                <a:close/>
                <a:moveTo>
                  <a:pt x="890899" y="2071857"/>
                </a:moveTo>
                <a:cubicBezTo>
                  <a:pt x="890899" y="2071857"/>
                  <a:pt x="890899" y="2071857"/>
                  <a:pt x="4934362" y="2071857"/>
                </a:cubicBezTo>
                <a:cubicBezTo>
                  <a:pt x="5187625" y="2071857"/>
                  <a:pt x="5432153" y="2211072"/>
                  <a:pt x="5554418" y="2437296"/>
                </a:cubicBezTo>
                <a:cubicBezTo>
                  <a:pt x="5554418" y="2437296"/>
                  <a:pt x="5554418" y="2437296"/>
                  <a:pt x="7580515" y="5926372"/>
                </a:cubicBezTo>
                <a:cubicBezTo>
                  <a:pt x="7711513" y="6143896"/>
                  <a:pt x="7711513" y="6422327"/>
                  <a:pt x="7580515" y="6639850"/>
                </a:cubicBezTo>
                <a:cubicBezTo>
                  <a:pt x="7580515" y="6639850"/>
                  <a:pt x="7580515" y="6639850"/>
                  <a:pt x="7473670" y="6823844"/>
                </a:cubicBezTo>
                <a:lnTo>
                  <a:pt x="7453836" y="6858000"/>
                </a:lnTo>
                <a:lnTo>
                  <a:pt x="0" y="6858000"/>
                </a:lnTo>
                <a:lnTo>
                  <a:pt x="0" y="2890622"/>
                </a:lnTo>
                <a:lnTo>
                  <a:pt x="78831" y="2754282"/>
                </a:lnTo>
                <a:cubicBezTo>
                  <a:pt x="137995" y="2651956"/>
                  <a:pt x="199068" y="2546330"/>
                  <a:pt x="262110" y="2437296"/>
                </a:cubicBezTo>
                <a:cubicBezTo>
                  <a:pt x="393108" y="2211072"/>
                  <a:pt x="628904" y="2071857"/>
                  <a:pt x="890899" y="2071857"/>
                </a:cubicBezTo>
                <a:close/>
                <a:moveTo>
                  <a:pt x="6355444" y="753840"/>
                </a:moveTo>
                <a:cubicBezTo>
                  <a:pt x="6355444" y="753840"/>
                  <a:pt x="6355444" y="753840"/>
                  <a:pt x="7595013" y="753840"/>
                </a:cubicBezTo>
                <a:cubicBezTo>
                  <a:pt x="7672653" y="753840"/>
                  <a:pt x="7747616" y="796518"/>
                  <a:pt x="7785098" y="865869"/>
                </a:cubicBezTo>
                <a:cubicBezTo>
                  <a:pt x="7785098" y="865869"/>
                  <a:pt x="7785098" y="865869"/>
                  <a:pt x="8406222" y="1935484"/>
                </a:cubicBezTo>
                <a:cubicBezTo>
                  <a:pt x="8446380" y="2002169"/>
                  <a:pt x="8446380" y="2087523"/>
                  <a:pt x="8406222" y="2154207"/>
                </a:cubicBezTo>
                <a:cubicBezTo>
                  <a:pt x="8406222" y="2154207"/>
                  <a:pt x="8406222" y="2154207"/>
                  <a:pt x="7785098" y="3223823"/>
                </a:cubicBezTo>
                <a:cubicBezTo>
                  <a:pt x="7747616" y="3293174"/>
                  <a:pt x="7672653" y="3335852"/>
                  <a:pt x="7595013" y="3335852"/>
                </a:cubicBezTo>
                <a:cubicBezTo>
                  <a:pt x="7595013" y="3335852"/>
                  <a:pt x="7595013" y="3335852"/>
                  <a:pt x="6355444" y="3335852"/>
                </a:cubicBezTo>
                <a:cubicBezTo>
                  <a:pt x="6275127" y="3335852"/>
                  <a:pt x="6202841" y="3293174"/>
                  <a:pt x="6162682" y="3223823"/>
                </a:cubicBezTo>
                <a:cubicBezTo>
                  <a:pt x="6162682" y="3223823"/>
                  <a:pt x="6162682" y="3223823"/>
                  <a:pt x="5544237" y="2154207"/>
                </a:cubicBezTo>
                <a:cubicBezTo>
                  <a:pt x="5504078" y="2087523"/>
                  <a:pt x="5504078" y="2002169"/>
                  <a:pt x="5544237" y="1935484"/>
                </a:cubicBezTo>
                <a:cubicBezTo>
                  <a:pt x="5544237" y="1935484"/>
                  <a:pt x="5544237" y="1935484"/>
                  <a:pt x="6162682" y="865869"/>
                </a:cubicBezTo>
                <a:cubicBezTo>
                  <a:pt x="6202841" y="796518"/>
                  <a:pt x="6275127" y="753840"/>
                  <a:pt x="6355444" y="753840"/>
                </a:cubicBezTo>
                <a:close/>
                <a:moveTo>
                  <a:pt x="0" y="0"/>
                </a:moveTo>
                <a:lnTo>
                  <a:pt x="6535339" y="0"/>
                </a:lnTo>
                <a:lnTo>
                  <a:pt x="6421432" y="196155"/>
                </a:lnTo>
                <a:cubicBezTo>
                  <a:pt x="6196056" y="584267"/>
                  <a:pt x="5928944" y="1044253"/>
                  <a:pt x="5612367" y="1589421"/>
                </a:cubicBezTo>
                <a:cubicBezTo>
                  <a:pt x="5490102" y="1815646"/>
                  <a:pt x="5245573" y="1954861"/>
                  <a:pt x="4992310" y="1954861"/>
                </a:cubicBezTo>
                <a:cubicBezTo>
                  <a:pt x="4992310" y="1954861"/>
                  <a:pt x="4992310" y="1954861"/>
                  <a:pt x="948847" y="1954861"/>
                </a:cubicBezTo>
                <a:cubicBezTo>
                  <a:pt x="686852" y="1954861"/>
                  <a:pt x="451057" y="1815646"/>
                  <a:pt x="320058" y="1589421"/>
                </a:cubicBezTo>
                <a:cubicBezTo>
                  <a:pt x="320058" y="1589421"/>
                  <a:pt x="320058" y="1589421"/>
                  <a:pt x="4048" y="1042874"/>
                </a:cubicBezTo>
                <a:lnTo>
                  <a:pt x="0" y="1035874"/>
                </a:lnTo>
                <a:close/>
              </a:path>
            </a:pathLst>
          </a:cu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7B02151-DAEC-4227-B042-5C6602DFE8F7}"/>
              </a:ext>
            </a:extLst>
          </p:cNvPr>
          <p:cNvSpPr/>
          <p:nvPr/>
        </p:nvSpPr>
        <p:spPr>
          <a:xfrm>
            <a:off x="6404768" y="3429000"/>
            <a:ext cx="58894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5400" b="1" cap="none" spc="0" dirty="0">
                <a:ln/>
                <a:solidFill>
                  <a:schemeClr val="bg1"/>
                </a:solidFill>
                <a:effectLst/>
              </a:rPr>
              <a:t>MASA PARA PIZZA</a:t>
            </a:r>
          </a:p>
        </p:txBody>
      </p:sp>
    </p:spTree>
    <p:extLst>
      <p:ext uri="{BB962C8B-B14F-4D97-AF65-F5344CB8AC3E}">
        <p14:creationId xmlns:p14="http://schemas.microsoft.com/office/powerpoint/2010/main" val="619365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3469E-A871-451B-8B7F-EE8F2A921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93" y="-49176"/>
            <a:ext cx="3425094" cy="6907175"/>
          </a:xfr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ESTRATEGIA </a:t>
            </a:r>
            <a:b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</a:t>
            </a:r>
            <a:br>
              <a:rPr lang="en-US" sz="32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</a:t>
            </a:r>
            <a:br>
              <a:rPr lang="en-US" sz="32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kern="1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6FB84E0-DC11-44DA-8757-CF21CE0188D7}"/>
              </a:ext>
            </a:extLst>
          </p:cNvPr>
          <p:cNvSpPr txBox="1"/>
          <p:nvPr/>
        </p:nvSpPr>
        <p:spPr>
          <a:xfrm>
            <a:off x="5480576" y="1375061"/>
            <a:ext cx="5948831" cy="4334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Ofrece tus productos para eventos especiales, como bodas y cumpleaños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Acércate a los restaurantes locales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 un ambiente atractivo para tus clientes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Regala muestras a quienes pasen por tu panadería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sz="2000" dirty="0">
              <a:solidFill>
                <a:srgbClr val="FE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E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Tener un ambiente limpio, ordenado y tranquilo</a:t>
            </a:r>
          </a:p>
        </p:txBody>
      </p:sp>
    </p:spTree>
    <p:extLst>
      <p:ext uri="{BB962C8B-B14F-4D97-AF65-F5344CB8AC3E}">
        <p14:creationId xmlns:p14="http://schemas.microsoft.com/office/powerpoint/2010/main" val="2244417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393</TotalTime>
  <Words>428</Words>
  <Application>Microsoft Office PowerPoint</Application>
  <PresentationFormat>Panorámica</PresentationFormat>
  <Paragraphs>71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Times New Roman</vt:lpstr>
      <vt:lpstr>Tw Cen MT</vt:lpstr>
      <vt:lpstr>Tw Cen MT Condensed</vt:lpstr>
      <vt:lpstr>Wingdings 3</vt:lpstr>
      <vt:lpstr>Integral</vt:lpstr>
      <vt:lpstr>Presentación de PowerPoint</vt:lpstr>
      <vt:lpstr>Presentación de PowerPoint</vt:lpstr>
      <vt:lpstr>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ESTRATEGIA  DE  MARKETING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PLANEACION ESTRATEGICA</dc:title>
  <dc:creator>LOPEZ HERNANDEZ JOIARIB</dc:creator>
  <cp:lastModifiedBy>LOPEZ HERNANDEZ JOIARIB</cp:lastModifiedBy>
  <cp:revision>7</cp:revision>
  <dcterms:created xsi:type="dcterms:W3CDTF">2021-11-11T20:17:36Z</dcterms:created>
  <dcterms:modified xsi:type="dcterms:W3CDTF">2021-11-13T02:12:03Z</dcterms:modified>
</cp:coreProperties>
</file>

<file path=docProps/thumbnail.jpeg>
</file>